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a:srgbClr val="FF99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1428" y="-11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1" name="Rectangle 10"/>
          <p:cNvSpPr/>
          <p:nvPr/>
        </p:nvSpPr>
        <p:spPr>
          <a:xfrm>
            <a:off x="0" y="3866920"/>
            <a:ext cx="9906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906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906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906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596611" y="5052548"/>
            <a:ext cx="6106761"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25C26C4-5417-4390-9F44-DE611C14DC4F}" type="datetimeFigureOut">
              <a:rPr kumimoji="1" lang="ja-JP" altLang="en-US" smtClean="0"/>
              <a:t>2019/9/27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0FAF14F-9EFE-478C-BE6D-277855350D9F}" type="slidenum">
              <a:rPr kumimoji="1" lang="ja-JP" altLang="en-US" smtClean="0"/>
              <a:t>‹#›</a:t>
            </a:fld>
            <a:endParaRPr kumimoji="1" lang="ja-JP" altLang="en-US"/>
          </a:p>
        </p:txBody>
      </p:sp>
      <p:sp>
        <p:nvSpPr>
          <p:cNvPr id="2" name="Title 1"/>
          <p:cNvSpPr>
            <a:spLocks noGrp="1"/>
          </p:cNvSpPr>
          <p:nvPr>
            <p:ph type="ctrTitle"/>
          </p:nvPr>
        </p:nvSpPr>
        <p:spPr>
          <a:xfrm>
            <a:off x="885714" y="3132290"/>
            <a:ext cx="7773297" cy="1793167"/>
          </a:xfrm>
          <a:effectLst/>
        </p:spPr>
        <p:txBody>
          <a:bodyPr>
            <a:noAutofit/>
          </a:bodyPr>
          <a:lstStyle>
            <a:lvl1pPr marL="640080" indent="-457200" algn="l">
              <a:defRPr sz="5400"/>
            </a:lvl1pPr>
          </a:lstStyle>
          <a:p>
            <a:r>
              <a:rPr lang="ja-JP" altLang="en-US" smtClean="0"/>
              <a:t>マスター タイトルの書式設定</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2063750" y="731519"/>
            <a:ext cx="6934200" cy="347472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525C26C4-5417-4390-9F44-DE611C14DC4F}" type="datetimeFigureOut">
              <a:rPr kumimoji="1" lang="ja-JP" altLang="en-US" smtClean="0"/>
              <a:t>2019/9/27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0FAF14F-9EFE-478C-BE6D-277855350D9F}"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49905" y="376520"/>
            <a:ext cx="2228850" cy="5238339"/>
          </a:xfrm>
          <a:effectLst/>
        </p:spPr>
        <p:txBody>
          <a:bodyPr vert="eaVert"/>
          <a:lstStyle>
            <a:lvl1pPr algn="l">
              <a:defRPr/>
            </a:lvl1p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3601124" y="731522"/>
            <a:ext cx="5231728" cy="489472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25C26C4-5417-4390-9F44-DE611C14DC4F}" type="datetimeFigureOut">
              <a:rPr kumimoji="1" lang="ja-JP" altLang="en-US" smtClean="0"/>
              <a:t>2019/9/27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0FAF14F-9EFE-478C-BE6D-277855350D9F}"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5C26C4-5417-4390-9F44-DE611C14DC4F}" type="datetimeFigureOut">
              <a:rPr kumimoji="1" lang="ja-JP" altLang="en-US" smtClean="0"/>
              <a:t>2019/9/27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0FAF14F-9EFE-478C-BE6D-277855350D9F}"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smtClean="0"/>
              <a:t>マスター タイトルの書式設定</a:t>
            </a:r>
            <a:endParaRPr lang="en-US"/>
          </a:p>
        </p:txBody>
      </p:sp>
      <p:sp>
        <p:nvSpPr>
          <p:cNvPr id="10" name="Content Placeholder 9"/>
          <p:cNvSpPr>
            <a:spLocks noGrp="1"/>
          </p:cNvSpPr>
          <p:nvPr>
            <p:ph sz="quarter" idx="13"/>
          </p:nvPr>
        </p:nvSpPr>
        <p:spPr>
          <a:xfrm>
            <a:off x="1238250" y="731520"/>
            <a:ext cx="6934200" cy="34747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0" y="3866920"/>
            <a:ext cx="9906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906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906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906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02628" y="2172648"/>
            <a:ext cx="6463888" cy="2423346"/>
          </a:xfrm>
          <a:effectLst/>
        </p:spPr>
        <p:txBody>
          <a:bodyPr anchor="b"/>
          <a:lstStyle>
            <a:lvl1pPr algn="r">
              <a:defRPr sz="4600" b="1" cap="none" baseline="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190976" y="4607511"/>
            <a:ext cx="6468035"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25C26C4-5417-4390-9F44-DE611C14DC4F}" type="datetimeFigureOut">
              <a:rPr kumimoji="1" lang="ja-JP" altLang="en-US" smtClean="0"/>
              <a:t>2019/9/27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0FAF14F-9EFE-478C-BE6D-277855350D9F}"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25C26C4-5417-4390-9F44-DE611C14DC4F}" type="datetimeFigureOut">
              <a:rPr kumimoji="1" lang="ja-JP" altLang="en-US" smtClean="0"/>
              <a:t>2019/9/27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0FAF14F-9EFE-478C-BE6D-277855350D9F}"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smtClean="0"/>
              <a:t>マスター タイトルの書式設定</a:t>
            </a:r>
            <a:endParaRPr lang="en-US"/>
          </a:p>
        </p:txBody>
      </p:sp>
      <p:sp>
        <p:nvSpPr>
          <p:cNvPr id="9" name="Content Placeholder 8"/>
          <p:cNvSpPr>
            <a:spLocks noGrp="1"/>
          </p:cNvSpPr>
          <p:nvPr>
            <p:ph sz="quarter" idx="13"/>
          </p:nvPr>
        </p:nvSpPr>
        <p:spPr>
          <a:xfrm>
            <a:off x="1238249" y="731519"/>
            <a:ext cx="3625596" cy="34747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5032248" y="731520"/>
            <a:ext cx="3625596" cy="34747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38250" y="731520"/>
            <a:ext cx="3625596"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252818" y="1400327"/>
            <a:ext cx="3625596"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34577" y="731520"/>
            <a:ext cx="3625596"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ja-JP" altLang="en-US" smtClean="0"/>
              <a:t>マスター テキストの書式設定</a:t>
            </a:r>
          </a:p>
        </p:txBody>
      </p:sp>
      <p:sp>
        <p:nvSpPr>
          <p:cNvPr id="6" name="Content Placeholder 5"/>
          <p:cNvSpPr>
            <a:spLocks noGrp="1"/>
          </p:cNvSpPr>
          <p:nvPr>
            <p:ph sz="quarter" idx="4"/>
          </p:nvPr>
        </p:nvSpPr>
        <p:spPr>
          <a:xfrm>
            <a:off x="5032110" y="1399032"/>
            <a:ext cx="3625596"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25C26C4-5417-4390-9F44-DE611C14DC4F}" type="datetimeFigureOut">
              <a:rPr kumimoji="1" lang="ja-JP" altLang="en-US" smtClean="0"/>
              <a:t>2019/9/27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0FAF14F-9EFE-478C-BE6D-277855350D9F}"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25C26C4-5417-4390-9F44-DE611C14DC4F}" type="datetimeFigureOut">
              <a:rPr kumimoji="1" lang="ja-JP" altLang="en-US" smtClean="0"/>
              <a:t>2019/9/27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0FAF14F-9EFE-478C-BE6D-277855350D9F}"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5C26C4-5417-4390-9F44-DE611C14DC4F}" type="datetimeFigureOut">
              <a:rPr kumimoji="1" lang="ja-JP" altLang="en-US" smtClean="0"/>
              <a:t>2019/9/27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0FAF14F-9EFE-478C-BE6D-277855350D9F}"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09020" y="2209803"/>
            <a:ext cx="3939092" cy="1258493"/>
          </a:xfrm>
          <a:effectLst/>
        </p:spPr>
        <p:txBody>
          <a:bodyPr anchor="b">
            <a:noAutofit/>
          </a:bodyPr>
          <a:lstStyle>
            <a:lvl1pPr marL="228600" indent="-228600" algn="l">
              <a:defRPr sz="2800" b="1">
                <a:effectLst/>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976310" y="731520"/>
            <a:ext cx="4351842"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165412" y="3497802"/>
            <a:ext cx="3671048"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25C26C4-5417-4390-9F44-DE611C14DC4F}" type="datetimeFigureOut">
              <a:rPr kumimoji="1" lang="ja-JP" altLang="en-US" smtClean="0"/>
              <a:t>2019/9/27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0FAF14F-9EFE-478C-BE6D-277855350D9F}"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3866920"/>
            <a:ext cx="9906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906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906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906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848106" y="1143000"/>
            <a:ext cx="44577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951044" y="1010486"/>
            <a:ext cx="4001957"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25C26C4-5417-4390-9F44-DE611C14DC4F}" type="datetimeFigureOut">
              <a:rPr kumimoji="1" lang="ja-JP" altLang="en-US" smtClean="0"/>
              <a:t>2019/9/27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0FAF14F-9EFE-478C-BE6D-277855350D9F}" type="slidenum">
              <a:rPr kumimoji="1" lang="ja-JP" altLang="en-US" smtClean="0"/>
              <a:t>‹#›</a:t>
            </a:fld>
            <a:endParaRPr kumimoji="1" lang="ja-JP" altLang="en-US"/>
          </a:p>
        </p:txBody>
      </p:sp>
      <p:sp>
        <p:nvSpPr>
          <p:cNvPr id="2" name="Title 1"/>
          <p:cNvSpPr>
            <a:spLocks noGrp="1"/>
          </p:cNvSpPr>
          <p:nvPr>
            <p:ph type="title"/>
          </p:nvPr>
        </p:nvSpPr>
        <p:spPr>
          <a:xfrm>
            <a:off x="787873" y="4464421"/>
            <a:ext cx="6915500" cy="1143000"/>
          </a:xfrm>
        </p:spPr>
        <p:txBody>
          <a:bodyPr anchor="b">
            <a:noAutofit/>
          </a:bodyPr>
          <a:lstStyle>
            <a:lvl1pPr algn="l">
              <a:defRPr sz="4600" b="1"/>
            </a:lvl1pPr>
          </a:lstStyle>
          <a:p>
            <a:r>
              <a:rPr lang="ja-JP" altLang="en-US" smtClean="0"/>
              <a:t>マスター タイトルの書式設定</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906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906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906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906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942730" y="4372168"/>
            <a:ext cx="7055220" cy="1143000"/>
          </a:xfrm>
          <a:prstGeom prst="rect">
            <a:avLst/>
          </a:prstGeom>
          <a:effectLst/>
        </p:spPr>
        <p:txBody>
          <a:bodyPr vert="horz" lIns="91440" tIns="45720" rIns="91440" bIns="45720" rtlCol="0" anchor="t" anchorCtr="0">
            <a:no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238250" y="732260"/>
            <a:ext cx="6934200" cy="347472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686550" y="6172203"/>
            <a:ext cx="272415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525C26C4-5417-4390-9F44-DE611C14DC4F}" type="datetimeFigureOut">
              <a:rPr kumimoji="1" lang="ja-JP" altLang="en-US" smtClean="0"/>
              <a:t>2019/9/27</a:t>
            </a:fld>
            <a:endParaRPr kumimoji="1" lang="ja-JP" altLang="en-US"/>
          </a:p>
        </p:txBody>
      </p:sp>
      <p:sp>
        <p:nvSpPr>
          <p:cNvPr id="5" name="Footer Placeholder 4"/>
          <p:cNvSpPr>
            <a:spLocks noGrp="1"/>
          </p:cNvSpPr>
          <p:nvPr>
            <p:ph type="ftr" sz="quarter" idx="3"/>
          </p:nvPr>
        </p:nvSpPr>
        <p:spPr>
          <a:xfrm>
            <a:off x="495301" y="6172203"/>
            <a:ext cx="36322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kumimoji="1" lang="ja-JP" altLang="en-US"/>
          </a:p>
        </p:txBody>
      </p:sp>
      <p:sp>
        <p:nvSpPr>
          <p:cNvPr id="6" name="Slide Number Placeholder 5"/>
          <p:cNvSpPr>
            <a:spLocks noGrp="1"/>
          </p:cNvSpPr>
          <p:nvPr>
            <p:ph type="sldNum" sz="quarter" idx="4"/>
          </p:nvPr>
        </p:nvSpPr>
        <p:spPr>
          <a:xfrm>
            <a:off x="4127500" y="6172203"/>
            <a:ext cx="19812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70FAF14F-9EFE-478C-BE6D-277855350D9F}"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kumimoji="1"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269561" y="251618"/>
            <a:ext cx="5775561" cy="1922935"/>
          </a:xfrm>
          <a:prstGeom prst="roundRect">
            <a:avLst/>
          </a:prstGeom>
          <a:gradFill flip="none" rotWithShape="1">
            <a:gsLst>
              <a:gs pos="0">
                <a:srgbClr val="FF66CC">
                  <a:tint val="66000"/>
                  <a:satMod val="160000"/>
                </a:srgbClr>
              </a:gs>
              <a:gs pos="50000">
                <a:srgbClr val="FF66CC">
                  <a:tint val="44500"/>
                  <a:satMod val="160000"/>
                </a:srgbClr>
              </a:gs>
              <a:gs pos="100000">
                <a:srgbClr val="FF66CC">
                  <a:tint val="23500"/>
                  <a:satMod val="160000"/>
                </a:srgbClr>
              </a:gs>
            </a:gsLst>
            <a:path path="circle">
              <a:fillToRect l="50000" t="50000" r="50000" b="50000"/>
            </a:path>
            <a:tileRect/>
          </a:gradFill>
          <a:ln>
            <a:solidFill>
              <a:srgbClr val="FF66CC"/>
            </a:solidFill>
          </a:ln>
          <a:effectLst/>
          <a:scene3d>
            <a:camera prst="orthographicFront">
              <a:rot lat="0" lon="0" rev="0"/>
            </a:camera>
            <a:lightRig rig="contrasting" dir="t">
              <a:rot lat="0" lon="0" rev="7800000"/>
            </a:lightRig>
          </a:scene3d>
          <a:sp3d>
            <a:bevelT w="139700" h="139700"/>
          </a:sp3d>
        </p:spPr>
        <p:style>
          <a:lnRef idx="1">
            <a:schemeClr val="accent2"/>
          </a:lnRef>
          <a:fillRef idx="2">
            <a:schemeClr val="accent2"/>
          </a:fillRef>
          <a:effectRef idx="1">
            <a:schemeClr val="accent2"/>
          </a:effectRef>
          <a:fontRef idx="minor">
            <a:schemeClr val="dk1"/>
          </a:fontRef>
        </p:style>
        <p:txBody>
          <a:bodyPr rtlCol="0" anchor="ctr"/>
          <a:lstStyle/>
          <a:p>
            <a:r>
              <a:rPr lang="ja-JP" altLang="en-US" sz="1400" b="1" dirty="0">
                <a:latin typeface="HG丸ｺﾞｼｯｸM-PRO" panose="020F0600000000000000" pitchFamily="50" charset="-128"/>
                <a:ea typeface="HG丸ｺﾞｼｯｸM-PRO" panose="020F0600000000000000" pitchFamily="50" charset="-128"/>
              </a:rPr>
              <a:t>９</a:t>
            </a:r>
            <a:r>
              <a:rPr lang="ja-JP" altLang="en-US" sz="1400" b="1" dirty="0" smtClean="0">
                <a:latin typeface="HG丸ｺﾞｼｯｸM-PRO" panose="020F0600000000000000" pitchFamily="50" charset="-128"/>
                <a:ea typeface="HG丸ｺﾞｼｯｸM-PRO" panose="020F0600000000000000" pitchFamily="50" charset="-128"/>
              </a:rPr>
              <a:t>月に入り、朝晩の涼しさが感じられ秋めいてきました</a:t>
            </a:r>
            <a:r>
              <a:rPr lang="ja-JP" altLang="en-US" sz="1400" b="1" dirty="0" smtClean="0">
                <a:latin typeface="HG丸ｺﾞｼｯｸM-PRO" panose="020F0600000000000000" pitchFamily="50" charset="-128"/>
                <a:ea typeface="HG丸ｺﾞｼｯｸM-PRO" panose="020F0600000000000000" pitchFamily="50" charset="-128"/>
              </a:rPr>
              <a:t>。</a:t>
            </a:r>
            <a:r>
              <a:rPr lang="en-US" altLang="ja-JP" sz="1400" b="1" dirty="0">
                <a:latin typeface="HG丸ｺﾞｼｯｸM-PRO" panose="020F0600000000000000" pitchFamily="50" charset="-128"/>
                <a:ea typeface="HG丸ｺﾞｼｯｸM-PRO" panose="020F0600000000000000" pitchFamily="50" charset="-128"/>
              </a:rPr>
              <a:t> </a:t>
            </a:r>
            <a:endParaRPr lang="en-US" altLang="ja-JP" sz="1400" b="1" dirty="0" smtClean="0">
              <a:latin typeface="HG丸ｺﾞｼｯｸM-PRO" panose="020F0600000000000000" pitchFamily="50" charset="-128"/>
              <a:ea typeface="HG丸ｺﾞｼｯｸM-PRO" panose="020F0600000000000000" pitchFamily="50" charset="-128"/>
            </a:endParaRPr>
          </a:p>
          <a:p>
            <a:r>
              <a:rPr lang="en-US" altLang="ja-JP" sz="1400" b="1" dirty="0" smtClean="0">
                <a:latin typeface="HG丸ｺﾞｼｯｸM-PRO" panose="020F0600000000000000" pitchFamily="50" charset="-128"/>
                <a:ea typeface="HG丸ｺﾞｼｯｸM-PRO" panose="020F0600000000000000" pitchFamily="50" charset="-128"/>
              </a:rPr>
              <a:t>9</a:t>
            </a:r>
            <a:r>
              <a:rPr lang="ja-JP" altLang="en-US" sz="1400" b="1" dirty="0">
                <a:latin typeface="HG丸ｺﾞｼｯｸM-PRO" panose="020F0600000000000000" pitchFamily="50" charset="-128"/>
                <a:ea typeface="HG丸ｺﾞｼｯｸM-PRO" panose="020F0600000000000000" pitchFamily="50" charset="-128"/>
              </a:rPr>
              <a:t>月</a:t>
            </a:r>
            <a:r>
              <a:rPr lang="en-US" altLang="ja-JP" sz="1400" b="1" dirty="0">
                <a:latin typeface="HG丸ｺﾞｼｯｸM-PRO" panose="020F0600000000000000" pitchFamily="50" charset="-128"/>
                <a:ea typeface="HG丸ｺﾞｼｯｸM-PRO" panose="020F0600000000000000" pitchFamily="50" charset="-128"/>
              </a:rPr>
              <a:t>13</a:t>
            </a:r>
            <a:r>
              <a:rPr lang="ja-JP" altLang="en-US" sz="1400" b="1" dirty="0">
                <a:latin typeface="HG丸ｺﾞｼｯｸM-PRO" panose="020F0600000000000000" pitchFamily="50" charset="-128"/>
                <a:ea typeface="HG丸ｺﾞｼｯｸM-PRO" panose="020F0600000000000000" pitchFamily="50" charset="-128"/>
              </a:rPr>
              <a:t>日（金）に「</a:t>
            </a:r>
            <a:r>
              <a:rPr lang="en-US" altLang="ja-JP" sz="1400" b="1" dirty="0">
                <a:latin typeface="HG丸ｺﾞｼｯｸM-PRO" panose="020F0600000000000000" pitchFamily="50" charset="-128"/>
                <a:ea typeface="HG丸ｺﾞｼｯｸM-PRO" panose="020F0600000000000000" pitchFamily="50" charset="-128"/>
              </a:rPr>
              <a:t>ME</a:t>
            </a:r>
            <a:r>
              <a:rPr lang="ja-JP" altLang="en-US" sz="1400" b="1" dirty="0">
                <a:latin typeface="HG丸ｺﾞｼｯｸM-PRO" panose="020F0600000000000000" pitchFamily="50" charset="-128"/>
                <a:ea typeface="HG丸ｺﾞｼｯｸM-PRO" panose="020F0600000000000000" pitchFamily="50" charset="-128"/>
              </a:rPr>
              <a:t>機器の基礎知識」の技術研修を行いました。 </a:t>
            </a:r>
            <a:r>
              <a:rPr lang="en-US" altLang="ja-JP" sz="1400" b="1" dirty="0" smtClean="0">
                <a:latin typeface="HG丸ｺﾞｼｯｸM-PRO" panose="020F0600000000000000" pitchFamily="50" charset="-128"/>
                <a:ea typeface="HG丸ｺﾞｼｯｸM-PRO" panose="020F0600000000000000" pitchFamily="50" charset="-128"/>
              </a:rPr>
              <a:t>7</a:t>
            </a:r>
            <a:r>
              <a:rPr lang="ja-JP" altLang="en-US" sz="1400" b="1" dirty="0">
                <a:latin typeface="HG丸ｺﾞｼｯｸM-PRO" panose="020F0600000000000000" pitchFamily="50" charset="-128"/>
                <a:ea typeface="HG丸ｺﾞｼｯｸM-PRO" panose="020F0600000000000000" pitchFamily="50" charset="-128"/>
              </a:rPr>
              <a:t>月</a:t>
            </a:r>
            <a:r>
              <a:rPr lang="ja-JP" altLang="en-US" sz="1400" b="1" dirty="0" smtClean="0">
                <a:latin typeface="HG丸ｺﾞｼｯｸM-PRO" panose="020F0600000000000000" pitchFamily="50" charset="-128"/>
                <a:ea typeface="HG丸ｺﾞｼｯｸM-PRO" panose="020F0600000000000000" pitchFamily="50" charset="-128"/>
              </a:rPr>
              <a:t>の高尾山研修以降、</a:t>
            </a:r>
            <a:r>
              <a:rPr lang="ja-JP" altLang="en-US" sz="1400" b="1" dirty="0" smtClean="0">
                <a:latin typeface="HG丸ｺﾞｼｯｸM-PRO" panose="020F0600000000000000" pitchFamily="50" charset="-128"/>
                <a:ea typeface="HG丸ｺﾞｼｯｸM-PRO" panose="020F0600000000000000" pitchFamily="50" charset="-128"/>
              </a:rPr>
              <a:t>久しぶりの研修です。新人看護師の中でも、機器を経験したことのない方、触れたことがない方が全体の</a:t>
            </a:r>
            <a:r>
              <a:rPr lang="en-US" altLang="ja-JP" sz="1400" b="1" dirty="0" smtClean="0">
                <a:latin typeface="HG丸ｺﾞｼｯｸM-PRO" panose="020F0600000000000000" pitchFamily="50" charset="-128"/>
                <a:ea typeface="HG丸ｺﾞｼｯｸM-PRO" panose="020F0600000000000000" pitchFamily="50" charset="-128"/>
              </a:rPr>
              <a:t>3</a:t>
            </a:r>
            <a:r>
              <a:rPr lang="ja-JP" altLang="en-US" sz="1400" b="1" dirty="0" smtClean="0">
                <a:latin typeface="HG丸ｺﾞｼｯｸM-PRO" panose="020F0600000000000000" pitchFamily="50" charset="-128"/>
                <a:ea typeface="HG丸ｺﾞｼｯｸM-PRO" panose="020F0600000000000000" pitchFamily="50" charset="-128"/>
              </a:rPr>
              <a:t>分の</a:t>
            </a:r>
            <a:r>
              <a:rPr lang="en-US" altLang="ja-JP" sz="1400" b="1" dirty="0" smtClean="0">
                <a:latin typeface="HG丸ｺﾞｼｯｸM-PRO" panose="020F0600000000000000" pitchFamily="50" charset="-128"/>
                <a:ea typeface="HG丸ｺﾞｼｯｸM-PRO" panose="020F0600000000000000" pitchFamily="50" charset="-128"/>
              </a:rPr>
              <a:t>2</a:t>
            </a:r>
            <a:r>
              <a:rPr lang="ja-JP" altLang="en-US" sz="1400" b="1" dirty="0" smtClean="0">
                <a:latin typeface="HG丸ｺﾞｼｯｸM-PRO" panose="020F0600000000000000" pitchFamily="50" charset="-128"/>
                <a:ea typeface="HG丸ｺﾞｼｯｸM-PRO" panose="020F0600000000000000" pitchFamily="50" charset="-128"/>
              </a:rPr>
              <a:t>程度を占めています。</a:t>
            </a:r>
            <a:endParaRPr lang="en-US" altLang="ja-JP" sz="1400" b="1" dirty="0">
              <a:latin typeface="HG丸ｺﾞｼｯｸM-PRO" panose="020F0600000000000000" pitchFamily="50" charset="-128"/>
              <a:ea typeface="HG丸ｺﾞｼｯｸM-PRO" panose="020F0600000000000000" pitchFamily="50" charset="-128"/>
            </a:endParaRPr>
          </a:p>
          <a:p>
            <a:r>
              <a:rPr lang="ja-JP" altLang="en-US" sz="1400" b="1" dirty="0" smtClean="0">
                <a:latin typeface="HG丸ｺﾞｼｯｸM-PRO" panose="020F0600000000000000" pitchFamily="50" charset="-128"/>
                <a:ea typeface="HG丸ｺﾞｼｯｸM-PRO" panose="020F0600000000000000" pitchFamily="50" charset="-128"/>
              </a:rPr>
              <a:t>　人工呼吸器、</a:t>
            </a:r>
            <a:r>
              <a:rPr lang="en-US" altLang="ja-JP" sz="1400" b="1" dirty="0" smtClean="0">
                <a:latin typeface="HG丸ｺﾞｼｯｸM-PRO" panose="020F0600000000000000" pitchFamily="50" charset="-128"/>
                <a:ea typeface="HG丸ｺﾞｼｯｸM-PRO" panose="020F0600000000000000" pitchFamily="50" charset="-128"/>
              </a:rPr>
              <a:t>NPPV</a:t>
            </a:r>
            <a:r>
              <a:rPr lang="ja-JP" altLang="en-US" sz="1400" b="1" dirty="0" err="1" smtClean="0">
                <a:latin typeface="HG丸ｺﾞｼｯｸM-PRO" panose="020F0600000000000000" pitchFamily="50" charset="-128"/>
                <a:ea typeface="HG丸ｺﾞｼｯｸM-PRO" panose="020F0600000000000000" pitchFamily="50" charset="-128"/>
              </a:rPr>
              <a:t>、</a:t>
            </a:r>
            <a:r>
              <a:rPr lang="ja-JP" altLang="en-US" sz="1400" b="1" dirty="0" smtClean="0">
                <a:latin typeface="HG丸ｺﾞｼｯｸM-PRO" panose="020F0600000000000000" pitchFamily="50" charset="-128"/>
                <a:ea typeface="HG丸ｺﾞｼｯｸM-PRO" panose="020F0600000000000000" pitchFamily="50" charset="-128"/>
              </a:rPr>
              <a:t>除細動、</a:t>
            </a:r>
            <a:r>
              <a:rPr lang="en-US" altLang="ja-JP" sz="1400" b="1" dirty="0" smtClean="0">
                <a:latin typeface="HG丸ｺﾞｼｯｸM-PRO" panose="020F0600000000000000" pitchFamily="50" charset="-128"/>
                <a:ea typeface="HG丸ｺﾞｼｯｸM-PRO" panose="020F0600000000000000" pitchFamily="50" charset="-128"/>
              </a:rPr>
              <a:t>12</a:t>
            </a:r>
            <a:r>
              <a:rPr lang="ja-JP" altLang="en-US" sz="1400" b="1" dirty="0" smtClean="0">
                <a:latin typeface="HG丸ｺﾞｼｯｸM-PRO" panose="020F0600000000000000" pitchFamily="50" charset="-128"/>
                <a:ea typeface="HG丸ｺﾞｼｯｸM-PRO" panose="020F0600000000000000" pitchFamily="50" charset="-128"/>
              </a:rPr>
              <a:t>誘導心電図の設定やチェックの仕方、使用時の注意点など講義を受けた後、実際に機器を用いながら演習を行いました。</a:t>
            </a:r>
            <a:endParaRPr lang="en-US" altLang="ja-JP" sz="1400" b="1" dirty="0" smtClean="0">
              <a:latin typeface="HG丸ｺﾞｼｯｸM-PRO" panose="020F0600000000000000" pitchFamily="50" charset="-128"/>
              <a:ea typeface="HG丸ｺﾞｼｯｸM-PRO" panose="020F0600000000000000" pitchFamily="50" charset="-128"/>
            </a:endParaRP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30483" y="306304"/>
            <a:ext cx="3313832" cy="229419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7" name="角丸四角形 6"/>
          <p:cNvSpPr/>
          <p:nvPr/>
        </p:nvSpPr>
        <p:spPr>
          <a:xfrm>
            <a:off x="6130373" y="251618"/>
            <a:ext cx="682757" cy="277363"/>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000" b="1" dirty="0" smtClean="0">
                <a:latin typeface="HGSｺﾞｼｯｸM" panose="020B0600000000000000" pitchFamily="50" charset="-128"/>
                <a:ea typeface="HGSｺﾞｼｯｸM" panose="020B0600000000000000" pitchFamily="50" charset="-128"/>
              </a:rPr>
              <a:t>NPPV</a:t>
            </a:r>
            <a:r>
              <a:rPr kumimoji="1" lang="ja-JP" altLang="en-US" sz="1000" b="1" dirty="0" smtClean="0">
                <a:latin typeface="HGSｺﾞｼｯｸM" panose="020B0600000000000000" pitchFamily="50" charset="-128"/>
                <a:ea typeface="HGSｺﾞｼｯｸM" panose="020B0600000000000000" pitchFamily="50" charset="-128"/>
              </a:rPr>
              <a:t>　</a:t>
            </a:r>
            <a:endParaRPr kumimoji="1" lang="en-US" altLang="ja-JP" sz="1000" b="1" dirty="0" smtClean="0">
              <a:latin typeface="HGSｺﾞｼｯｸM" panose="020B0600000000000000" pitchFamily="50" charset="-128"/>
              <a:ea typeface="HGSｺﾞｼｯｸM" panose="020B0600000000000000" pitchFamily="50" charset="-128"/>
            </a:endParaRPr>
          </a:p>
        </p:txBody>
      </p: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7985" y="2358973"/>
            <a:ext cx="3386770" cy="234468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9" name="角丸四角形 8"/>
          <p:cNvSpPr/>
          <p:nvPr/>
        </p:nvSpPr>
        <p:spPr>
          <a:xfrm>
            <a:off x="389723" y="2313167"/>
            <a:ext cx="682757" cy="277363"/>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000" b="1" dirty="0" smtClean="0">
                <a:latin typeface="HGSｺﾞｼｯｸM" panose="020B0600000000000000" pitchFamily="50" charset="-128"/>
                <a:ea typeface="HGSｺﾞｼｯｸM" panose="020B0600000000000000" pitchFamily="50" charset="-128"/>
              </a:rPr>
              <a:t>除細動　</a:t>
            </a:r>
            <a:endParaRPr kumimoji="1" lang="en-US" altLang="ja-JP" sz="1000" b="1" dirty="0" smtClean="0">
              <a:latin typeface="HGSｺﾞｼｯｸM" panose="020B0600000000000000" pitchFamily="50" charset="-128"/>
              <a:ea typeface="HGSｺﾞｼｯｸM" panose="020B0600000000000000" pitchFamily="50" charset="-128"/>
            </a:endParaRPr>
          </a:p>
        </p:txBody>
      </p:sp>
      <p:sp>
        <p:nvSpPr>
          <p:cNvPr id="10" name="角丸四角形 9"/>
          <p:cNvSpPr/>
          <p:nvPr/>
        </p:nvSpPr>
        <p:spPr>
          <a:xfrm>
            <a:off x="4024337" y="2780929"/>
            <a:ext cx="5687192" cy="1440160"/>
          </a:xfrm>
          <a:prstGeom prst="roundRect">
            <a:avLst/>
          </a:prstGeom>
          <a:solidFill>
            <a:schemeClr val="accent1">
              <a:lumMod val="60000"/>
              <a:lumOff val="40000"/>
            </a:schemeClr>
          </a:solidFill>
          <a:ln>
            <a:noFill/>
          </a:ln>
          <a:effectLst/>
          <a:scene3d>
            <a:camera prst="orthographicFront">
              <a:rot lat="0" lon="0" rev="0"/>
            </a:camera>
            <a:lightRig rig="contrasting" dir="t">
              <a:rot lat="0" lon="0" rev="7800000"/>
            </a:lightRig>
          </a:scene3d>
          <a:sp3d>
            <a:bevelT w="139700" h="139700"/>
          </a:sp3d>
        </p:spPr>
        <p:style>
          <a:lnRef idx="1">
            <a:schemeClr val="accent2"/>
          </a:lnRef>
          <a:fillRef idx="2">
            <a:schemeClr val="accent2"/>
          </a:fillRef>
          <a:effectRef idx="1">
            <a:schemeClr val="accent2"/>
          </a:effectRef>
          <a:fontRef idx="minor">
            <a:schemeClr val="dk1"/>
          </a:fontRef>
        </p:style>
        <p:txBody>
          <a:bodyPr vert="horz" rtlCol="0" anchor="t" anchorCtr="0"/>
          <a:lstStyle/>
          <a:p>
            <a:r>
              <a:rPr lang="ja-JP" altLang="en-US" sz="1100" b="1" dirty="0" smtClean="0">
                <a:latin typeface="HG丸ｺﾞｼｯｸM-PRO" panose="020F0600000000000000" pitchFamily="50" charset="-128"/>
                <a:ea typeface="HG丸ｺﾞｼｯｸM-PRO" panose="020F0600000000000000" pitchFamily="50" charset="-128"/>
              </a:rPr>
              <a:t>　</a:t>
            </a:r>
            <a:r>
              <a:rPr lang="ja-JP" altLang="en-US" sz="1400" b="1" dirty="0" smtClean="0">
                <a:latin typeface="HG丸ｺﾞｼｯｸM-PRO" panose="020F0600000000000000" pitchFamily="50" charset="-128"/>
                <a:ea typeface="HG丸ｺﾞｼｯｸM-PRO" panose="020F0600000000000000" pitchFamily="50" charset="-128"/>
              </a:rPr>
              <a:t>演習は各ブースを</a:t>
            </a:r>
            <a:r>
              <a:rPr lang="en-US" altLang="ja-JP" sz="1400" b="1" dirty="0" smtClean="0">
                <a:latin typeface="HG丸ｺﾞｼｯｸM-PRO" panose="020F0600000000000000" pitchFamily="50" charset="-128"/>
                <a:ea typeface="HG丸ｺﾞｼｯｸM-PRO" panose="020F0600000000000000" pitchFamily="50" charset="-128"/>
              </a:rPr>
              <a:t>20</a:t>
            </a:r>
            <a:r>
              <a:rPr lang="ja-JP" altLang="en-US" sz="1400" b="1" dirty="0">
                <a:latin typeface="HG丸ｺﾞｼｯｸM-PRO" panose="020F0600000000000000" pitchFamily="50" charset="-128"/>
                <a:ea typeface="HG丸ｺﾞｼｯｸM-PRO" panose="020F0600000000000000" pitchFamily="50" charset="-128"/>
              </a:rPr>
              <a:t>～</a:t>
            </a:r>
            <a:r>
              <a:rPr lang="en-US" altLang="ja-JP" sz="1400" b="1" dirty="0">
                <a:latin typeface="HG丸ｺﾞｼｯｸM-PRO" panose="020F0600000000000000" pitchFamily="50" charset="-128"/>
                <a:ea typeface="HG丸ｺﾞｼｯｸM-PRO" panose="020F0600000000000000" pitchFamily="50" charset="-128"/>
              </a:rPr>
              <a:t>40</a:t>
            </a:r>
            <a:r>
              <a:rPr lang="ja-JP" altLang="en-US" sz="1400" b="1" dirty="0">
                <a:latin typeface="HG丸ｺﾞｼｯｸM-PRO" panose="020F0600000000000000" pitchFamily="50" charset="-128"/>
                <a:ea typeface="HG丸ｺﾞｼｯｸM-PRO" panose="020F0600000000000000" pitchFamily="50" charset="-128"/>
              </a:rPr>
              <a:t>分間行いました</a:t>
            </a:r>
            <a:r>
              <a:rPr lang="ja-JP" altLang="en-US" sz="1400" b="1" dirty="0" smtClean="0">
                <a:latin typeface="HG丸ｺﾞｼｯｸM-PRO" panose="020F0600000000000000" pitchFamily="50" charset="-128"/>
                <a:ea typeface="HG丸ｺﾞｼｯｸM-PRO" panose="020F0600000000000000" pitchFamily="50" charset="-128"/>
              </a:rPr>
              <a:t>。</a:t>
            </a:r>
            <a:endParaRPr lang="en-US" altLang="ja-JP" sz="1400" b="1" dirty="0" smtClean="0">
              <a:latin typeface="HG丸ｺﾞｼｯｸM-PRO" panose="020F0600000000000000" pitchFamily="50" charset="-128"/>
              <a:ea typeface="HG丸ｺﾞｼｯｸM-PRO" panose="020F0600000000000000" pitchFamily="50" charset="-128"/>
            </a:endParaRPr>
          </a:p>
          <a:p>
            <a:r>
              <a:rPr kumimoji="1" lang="ja-JP" altLang="en-US" sz="1400" b="1" dirty="0" smtClean="0">
                <a:latin typeface="HG丸ｺﾞｼｯｸM-PRO" panose="020F0600000000000000" pitchFamily="50" charset="-128"/>
                <a:ea typeface="HG丸ｺﾞｼｯｸM-PRO" panose="020F0600000000000000" pitchFamily="50" charset="-128"/>
              </a:rPr>
              <a:t>わずかな時間でしたが、各機器の使い方やチェック表のチェックの仕方を理解することができました。</a:t>
            </a:r>
            <a:endParaRPr kumimoji="1" lang="en-US" altLang="ja-JP" sz="1400" b="1" dirty="0" smtClean="0">
              <a:latin typeface="HG丸ｺﾞｼｯｸM-PRO" panose="020F0600000000000000" pitchFamily="50" charset="-128"/>
              <a:ea typeface="HG丸ｺﾞｼｯｸM-PRO" panose="020F0600000000000000" pitchFamily="50" charset="-128"/>
            </a:endParaRPr>
          </a:p>
          <a:p>
            <a:r>
              <a:rPr lang="ja-JP" altLang="en-US" sz="1400" b="1" dirty="0">
                <a:latin typeface="HG丸ｺﾞｼｯｸM-PRO" panose="020F0600000000000000" pitchFamily="50" charset="-128"/>
                <a:ea typeface="HG丸ｺﾞｼｯｸM-PRO" panose="020F0600000000000000" pitchFamily="50" charset="-128"/>
              </a:rPr>
              <a:t>　</a:t>
            </a:r>
            <a:r>
              <a:rPr lang="ja-JP" altLang="en-US" sz="1400" b="1" dirty="0" smtClean="0">
                <a:latin typeface="HG丸ｺﾞｼｯｸM-PRO" panose="020F0600000000000000" pitchFamily="50" charset="-128"/>
                <a:ea typeface="HG丸ｺﾞｼｯｸM-PRO" panose="020F0600000000000000" pitchFamily="50" charset="-128"/>
              </a:rPr>
              <a:t>また</a:t>
            </a:r>
            <a:r>
              <a:rPr lang="en-US" altLang="ja-JP" sz="1400" b="1" dirty="0" smtClean="0">
                <a:latin typeface="HG丸ｺﾞｼｯｸM-PRO" panose="020F0600000000000000" pitchFamily="50" charset="-128"/>
                <a:ea typeface="HG丸ｺﾞｼｯｸM-PRO" panose="020F0600000000000000" pitchFamily="50" charset="-128"/>
              </a:rPr>
              <a:t>NPPV</a:t>
            </a:r>
            <a:r>
              <a:rPr lang="ja-JP" altLang="en-US" sz="1400" b="1" dirty="0" smtClean="0">
                <a:latin typeface="HG丸ｺﾞｼｯｸM-PRO" panose="020F0600000000000000" pitchFamily="50" charset="-128"/>
                <a:ea typeface="HG丸ｺﾞｼｯｸM-PRO" panose="020F0600000000000000" pitchFamily="50" charset="-128"/>
              </a:rPr>
              <a:t>を実際に装着</a:t>
            </a:r>
            <a:r>
              <a:rPr lang="ja-JP" altLang="en-US" sz="1400" b="1" dirty="0">
                <a:latin typeface="HG丸ｺﾞｼｯｸM-PRO" panose="020F0600000000000000" pitchFamily="50" charset="-128"/>
                <a:ea typeface="HG丸ｺﾞｼｯｸM-PRO" panose="020F0600000000000000" pitchFamily="50" charset="-128"/>
              </a:rPr>
              <a:t>し、マスクをつける時の恐怖心や、</a:t>
            </a:r>
            <a:r>
              <a:rPr lang="ja-JP" altLang="en-US" sz="1400" b="1" dirty="0" smtClean="0">
                <a:latin typeface="HG丸ｺﾞｼｯｸM-PRO" panose="020F0600000000000000" pitchFamily="50" charset="-128"/>
                <a:ea typeface="HG丸ｺﾞｼｯｸM-PRO" panose="020F0600000000000000" pitchFamily="50" charset="-128"/>
              </a:rPr>
              <a:t>圧迫感を体験しました。どのような声掛けをするのか、マスクフィッティングの必要性を理解することができました。</a:t>
            </a:r>
            <a:endParaRPr kumimoji="1" lang="en-US" altLang="ja-JP" sz="1400" b="1" dirty="0" smtClean="0">
              <a:latin typeface="HG丸ｺﾞｼｯｸM-PRO" panose="020F0600000000000000" pitchFamily="50" charset="-128"/>
              <a:ea typeface="HG丸ｺﾞｼｯｸM-PRO" panose="020F0600000000000000" pitchFamily="50" charset="-128"/>
            </a:endParaRPr>
          </a:p>
        </p:txBody>
      </p:sp>
      <p:pic>
        <p:nvPicPr>
          <p:cNvPr id="11" name="図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97125" y="4365104"/>
            <a:ext cx="2676217" cy="185276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2" name="図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24336" y="4365104"/>
            <a:ext cx="2676217" cy="185276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3" name="角丸四角形 12"/>
          <p:cNvSpPr/>
          <p:nvPr/>
        </p:nvSpPr>
        <p:spPr>
          <a:xfrm>
            <a:off x="6865934" y="4325036"/>
            <a:ext cx="1120506" cy="241867"/>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000" b="1" dirty="0" smtClean="0">
                <a:latin typeface="HGSｺﾞｼｯｸM" panose="020B0600000000000000" pitchFamily="50" charset="-128"/>
                <a:ea typeface="HGSｺﾞｼｯｸM" panose="020B0600000000000000" pitchFamily="50" charset="-128"/>
              </a:rPr>
              <a:t>12</a:t>
            </a:r>
            <a:r>
              <a:rPr kumimoji="1" lang="ja-JP" altLang="en-US" sz="1000" b="1" dirty="0" smtClean="0">
                <a:latin typeface="HGSｺﾞｼｯｸM" panose="020B0600000000000000" pitchFamily="50" charset="-128"/>
                <a:ea typeface="HGSｺﾞｼｯｸM" panose="020B0600000000000000" pitchFamily="50" charset="-128"/>
              </a:rPr>
              <a:t>誘導心電図　</a:t>
            </a:r>
            <a:endParaRPr kumimoji="1" lang="en-US" altLang="ja-JP" sz="1000" b="1" dirty="0" smtClean="0">
              <a:latin typeface="HGSｺﾞｼｯｸM" panose="020B0600000000000000" pitchFamily="50" charset="-128"/>
              <a:ea typeface="HGSｺﾞｼｯｸM" panose="020B0600000000000000" pitchFamily="50" charset="-128"/>
            </a:endParaRPr>
          </a:p>
        </p:txBody>
      </p:sp>
      <p:sp>
        <p:nvSpPr>
          <p:cNvPr id="14" name="角丸四角形 13"/>
          <p:cNvSpPr/>
          <p:nvPr/>
        </p:nvSpPr>
        <p:spPr>
          <a:xfrm>
            <a:off x="3976406" y="4335929"/>
            <a:ext cx="1120506" cy="241867"/>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000" b="1" dirty="0" smtClean="0">
                <a:latin typeface="HGSｺﾞｼｯｸM" panose="020B0600000000000000" pitchFamily="50" charset="-128"/>
                <a:ea typeface="HGSｺﾞｼｯｸM" panose="020B0600000000000000" pitchFamily="50" charset="-128"/>
              </a:rPr>
              <a:t>人工呼吸器</a:t>
            </a:r>
            <a:endParaRPr kumimoji="1" lang="en-US" altLang="ja-JP" sz="1000" b="1" dirty="0" smtClean="0">
              <a:latin typeface="HGSｺﾞｼｯｸM" panose="020B0600000000000000" pitchFamily="50" charset="-128"/>
              <a:ea typeface="HGSｺﾞｼｯｸM" panose="020B0600000000000000" pitchFamily="50" charset="-128"/>
            </a:endParaRPr>
          </a:p>
        </p:txBody>
      </p:sp>
      <p:sp>
        <p:nvSpPr>
          <p:cNvPr id="15" name="角丸四角形 14"/>
          <p:cNvSpPr/>
          <p:nvPr/>
        </p:nvSpPr>
        <p:spPr>
          <a:xfrm>
            <a:off x="269560" y="4876788"/>
            <a:ext cx="3519217" cy="1341085"/>
          </a:xfrm>
          <a:prstGeom prst="roundRect">
            <a:avLst/>
          </a:prstGeom>
          <a:solidFill>
            <a:schemeClr val="accent1">
              <a:lumMod val="60000"/>
              <a:lumOff val="40000"/>
            </a:schemeClr>
          </a:solidFill>
          <a:ln>
            <a:noFill/>
          </a:ln>
          <a:effectLst/>
          <a:scene3d>
            <a:camera prst="orthographicFront">
              <a:rot lat="0" lon="0" rev="0"/>
            </a:camera>
            <a:lightRig rig="contrasting" dir="t">
              <a:rot lat="0" lon="0" rev="7800000"/>
            </a:lightRig>
          </a:scene3d>
          <a:sp3d>
            <a:bevelT w="139700" h="139700"/>
          </a:sp3d>
        </p:spPr>
        <p:style>
          <a:lnRef idx="1">
            <a:schemeClr val="accent2"/>
          </a:lnRef>
          <a:fillRef idx="2">
            <a:schemeClr val="accent2"/>
          </a:fillRef>
          <a:effectRef idx="1">
            <a:schemeClr val="accent2"/>
          </a:effectRef>
          <a:fontRef idx="minor">
            <a:schemeClr val="dk1"/>
          </a:fontRef>
        </p:style>
        <p:txBody>
          <a:bodyPr vert="horz" rtlCol="0" anchor="t" anchorCtr="0"/>
          <a:lstStyle/>
          <a:p>
            <a:r>
              <a:rPr lang="ja-JP" altLang="en-US" sz="1100" b="1" dirty="0" smtClean="0">
                <a:latin typeface="HG丸ｺﾞｼｯｸM-PRO" panose="020F0600000000000000" pitchFamily="50" charset="-128"/>
                <a:ea typeface="HG丸ｺﾞｼｯｸM-PRO" panose="020F0600000000000000" pitchFamily="50" charset="-128"/>
              </a:rPr>
              <a:t>　</a:t>
            </a:r>
            <a:r>
              <a:rPr lang="ja-JP" altLang="en-US" sz="1300" b="1" dirty="0" smtClean="0">
                <a:latin typeface="HG丸ｺﾞｼｯｸM-PRO" panose="020F0600000000000000" pitchFamily="50" charset="-128"/>
                <a:ea typeface="HG丸ｺﾞｼｯｸM-PRO" panose="020F0600000000000000" pitchFamily="50" charset="-128"/>
              </a:rPr>
              <a:t>研修の最後は確認テストを行い、知識の確認をしました。</a:t>
            </a:r>
            <a:endParaRPr lang="en-US" altLang="ja-JP" sz="1300" b="1" dirty="0" smtClean="0">
              <a:latin typeface="HG丸ｺﾞｼｯｸM-PRO" panose="020F0600000000000000" pitchFamily="50" charset="-128"/>
              <a:ea typeface="HG丸ｺﾞｼｯｸM-PRO" panose="020F0600000000000000" pitchFamily="50" charset="-128"/>
            </a:endParaRPr>
          </a:p>
          <a:p>
            <a:r>
              <a:rPr lang="ja-JP" altLang="en-US" sz="1300" b="1" dirty="0">
                <a:latin typeface="HG丸ｺﾞｼｯｸM-PRO" panose="020F0600000000000000" pitchFamily="50" charset="-128"/>
                <a:ea typeface="HG丸ｺﾞｼｯｸM-PRO" panose="020F0600000000000000" pitchFamily="50" charset="-128"/>
              </a:rPr>
              <a:t>　</a:t>
            </a:r>
            <a:r>
              <a:rPr lang="ja-JP" altLang="en-US" sz="1300" b="1" dirty="0" smtClean="0">
                <a:latin typeface="HG丸ｺﾞｼｯｸM-PRO" panose="020F0600000000000000" pitchFamily="50" charset="-128"/>
                <a:ea typeface="HG丸ｺﾞｼｯｸM-PRO" panose="020F0600000000000000" pitchFamily="50" charset="-128"/>
              </a:rPr>
              <a:t>テストの</a:t>
            </a:r>
            <a:r>
              <a:rPr lang="ja-JP" altLang="en-US" sz="1300" b="1" dirty="0" smtClean="0">
                <a:latin typeface="HG丸ｺﾞｼｯｸM-PRO" panose="020F0600000000000000" pitchFamily="50" charset="-128"/>
                <a:ea typeface="HG丸ｺﾞｼｯｸM-PRO" panose="020F0600000000000000" pitchFamily="50" charset="-128"/>
              </a:rPr>
              <a:t>平均点は</a:t>
            </a:r>
            <a:r>
              <a:rPr lang="en-US" altLang="ja-JP" sz="1300" b="1" dirty="0" smtClean="0">
                <a:latin typeface="HG丸ｺﾞｼｯｸM-PRO" panose="020F0600000000000000" pitchFamily="50" charset="-128"/>
                <a:ea typeface="HG丸ｺﾞｼｯｸM-PRO" panose="020F0600000000000000" pitchFamily="50" charset="-128"/>
              </a:rPr>
              <a:t>94</a:t>
            </a:r>
            <a:r>
              <a:rPr lang="ja-JP" altLang="en-US" sz="1300" b="1" dirty="0" smtClean="0">
                <a:latin typeface="HG丸ｺﾞｼｯｸM-PRO" panose="020F0600000000000000" pitchFamily="50" charset="-128"/>
                <a:ea typeface="HG丸ｺﾞｼｯｸM-PRO" panose="020F0600000000000000" pitchFamily="50" charset="-128"/>
              </a:rPr>
              <a:t>点！</a:t>
            </a:r>
            <a:endParaRPr lang="en-US" altLang="ja-JP" sz="1300" b="1" dirty="0" smtClean="0">
              <a:latin typeface="HG丸ｺﾞｼｯｸM-PRO" panose="020F0600000000000000" pitchFamily="50" charset="-128"/>
              <a:ea typeface="HG丸ｺﾞｼｯｸM-PRO" panose="020F0600000000000000" pitchFamily="50" charset="-128"/>
            </a:endParaRPr>
          </a:p>
          <a:p>
            <a:r>
              <a:rPr lang="ja-JP" altLang="en-US" sz="1300" b="1" dirty="0">
                <a:latin typeface="HG丸ｺﾞｼｯｸM-PRO" panose="020F0600000000000000" pitchFamily="50" charset="-128"/>
                <a:ea typeface="HG丸ｺﾞｼｯｸM-PRO" panose="020F0600000000000000" pitchFamily="50" charset="-128"/>
              </a:rPr>
              <a:t>　</a:t>
            </a:r>
            <a:r>
              <a:rPr lang="ja-JP" altLang="en-US" sz="1300" b="1" dirty="0" smtClean="0">
                <a:latin typeface="HG丸ｺﾞｼｯｸM-PRO" panose="020F0600000000000000" pitchFamily="50" charset="-128"/>
                <a:ea typeface="HG丸ｺﾞｼｯｸM-PRO" panose="020F0600000000000000" pitchFamily="50" charset="-128"/>
              </a:rPr>
              <a:t>自分の点数と比較し、自己学習の必要性を感じた新人さんも多かったようです。</a:t>
            </a:r>
            <a:endParaRPr lang="en-US" altLang="ja-JP" sz="1300" b="1" dirty="0" smtClean="0">
              <a:latin typeface="HG丸ｺﾞｼｯｸM-PRO" panose="020F0600000000000000" pitchFamily="50" charset="-128"/>
              <a:ea typeface="HG丸ｺﾞｼｯｸM-PRO" panose="020F0600000000000000" pitchFamily="50" charset="-128"/>
            </a:endParaRPr>
          </a:p>
        </p:txBody>
      </p:sp>
      <p:pic>
        <p:nvPicPr>
          <p:cNvPr id="16"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377132" y="6458276"/>
            <a:ext cx="3151738" cy="384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9558709"/>
      </p:ext>
    </p:extLst>
  </p:cSld>
  <p:clrMapOvr>
    <a:masterClrMapping/>
  </p:clrMapOvr>
</p:sld>
</file>

<file path=ppt/theme/theme1.xml><?xml version="1.0" encoding="utf-8"?>
<a:theme xmlns:a="http://schemas.openxmlformats.org/drawingml/2006/main" name="スリップストリーム">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スリップストリーム">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スリップストリーム">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37</TotalTime>
  <Words>84</Words>
  <Application>Microsoft Office PowerPoint</Application>
  <PresentationFormat>A4 210 x 297 mm</PresentationFormat>
  <Paragraphs>13</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スリップストリーム</vt:lpstr>
      <vt:lpstr>PowerPoint プレゼンテーション</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kyouiku</dc:creator>
  <cp:lastModifiedBy>kyouiku</cp:lastModifiedBy>
  <cp:revision>5</cp:revision>
  <dcterms:created xsi:type="dcterms:W3CDTF">2019-09-27T01:04:12Z</dcterms:created>
  <dcterms:modified xsi:type="dcterms:W3CDTF">2019-09-27T01:41:56Z</dcterms:modified>
</cp:coreProperties>
</file>